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9" r:id="rId2"/>
    <p:sldId id="256" r:id="rId3"/>
    <p:sldId id="461" r:id="rId4"/>
    <p:sldId id="349" r:id="rId5"/>
    <p:sldId id="405" r:id="rId6"/>
    <p:sldId id="434" r:id="rId7"/>
    <p:sldId id="407" r:id="rId8"/>
    <p:sldId id="324" r:id="rId9"/>
    <p:sldId id="408" r:id="rId10"/>
    <p:sldId id="409" r:id="rId11"/>
    <p:sldId id="464" r:id="rId12"/>
    <p:sldId id="326" r:id="rId13"/>
    <p:sldId id="466" r:id="rId14"/>
    <p:sldId id="335" r:id="rId15"/>
    <p:sldId id="332" r:id="rId16"/>
    <p:sldId id="430" r:id="rId17"/>
    <p:sldId id="451" r:id="rId18"/>
    <p:sldId id="442" r:id="rId19"/>
    <p:sldId id="392" r:id="rId20"/>
    <p:sldId id="383" r:id="rId21"/>
    <p:sldId id="431" r:id="rId22"/>
    <p:sldId id="448" r:id="rId23"/>
    <p:sldId id="384" r:id="rId24"/>
    <p:sldId id="429" r:id="rId25"/>
    <p:sldId id="473" r:id="rId26"/>
    <p:sldId id="474" r:id="rId27"/>
    <p:sldId id="394" r:id="rId28"/>
    <p:sldId id="400" r:id="rId29"/>
    <p:sldId id="402" r:id="rId30"/>
    <p:sldId id="414" r:id="rId31"/>
    <p:sldId id="389" r:id="rId32"/>
    <p:sldId id="397" r:id="rId33"/>
    <p:sldId id="399" r:id="rId34"/>
    <p:sldId id="390" r:id="rId35"/>
    <p:sldId id="381" r:id="rId36"/>
    <p:sldId id="468" r:id="rId37"/>
    <p:sldId id="437" r:id="rId38"/>
    <p:sldId id="438" r:id="rId39"/>
    <p:sldId id="440" r:id="rId40"/>
    <p:sldId id="467" r:id="rId41"/>
    <p:sldId id="441" r:id="rId42"/>
    <p:sldId id="432" r:id="rId43"/>
    <p:sldId id="337" r:id="rId44"/>
    <p:sldId id="339" r:id="rId45"/>
    <p:sldId id="457" r:id="rId46"/>
    <p:sldId id="458" r:id="rId47"/>
    <p:sldId id="459" r:id="rId48"/>
    <p:sldId id="424" r:id="rId49"/>
    <p:sldId id="460" r:id="rId50"/>
    <p:sldId id="475" r:id="rId51"/>
    <p:sldId id="476" r:id="rId52"/>
    <p:sldId id="453" r:id="rId53"/>
    <p:sldId id="419" r:id="rId54"/>
    <p:sldId id="418" r:id="rId55"/>
    <p:sldId id="463" r:id="rId56"/>
    <p:sldId id="422" r:id="rId57"/>
    <p:sldId id="417" r:id="rId58"/>
    <p:sldId id="471" r:id="rId59"/>
    <p:sldId id="420" r:id="rId60"/>
    <p:sldId id="421" r:id="rId61"/>
    <p:sldId id="443" r:id="rId62"/>
    <p:sldId id="446" r:id="rId63"/>
    <p:sldId id="450" r:id="rId64"/>
    <p:sldId id="462" r:id="rId65"/>
    <p:sldId id="449" r:id="rId66"/>
    <p:sldId id="415" r:id="rId67"/>
    <p:sldId id="314" r:id="rId68"/>
    <p:sldId id="38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  <a:p>
            <a:endParaRPr lang="en-US" dirty="0"/>
          </a:p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trust the answers that Generative AI gives you back?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13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been a big push in programming to let AI take over the code, but no one wants to talk about how</a:t>
            </a:r>
          </a:p>
          <a:p>
            <a:pPr marL="228600" indent="-228600">
              <a:buAutoNum type="arabicPeriod"/>
            </a:pPr>
            <a:r>
              <a:rPr lang="en-US" dirty="0"/>
              <a:t>We don’t test enough as it is.</a:t>
            </a:r>
          </a:p>
          <a:p>
            <a:pPr marL="228600" indent="-228600">
              <a:buAutoNum type="arabicPeriod"/>
            </a:pPr>
            <a:r>
              <a:rPr lang="en-US" dirty="0"/>
              <a:t>AI answers so definitively, that you might take its answers as absolute fact.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0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Quantifiers allow you to build a specific-, a range, an “at-most”, or an “at-least” construct of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0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a wildcard, like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, but for only </a:t>
            </a:r>
            <a:r>
              <a:rPr lang="en-US" sz="2400" dirty="0">
                <a:highlight>
                  <a:srgbClr val="FFFF00"/>
                </a:highlight>
              </a:rPr>
              <a:t>one</a:t>
            </a:r>
            <a:r>
              <a:rPr lang="en-US" sz="2400" dirty="0"/>
              <a:t> non-NULL character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93818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 a non-delimited array of allowable characters </a:t>
            </a:r>
            <a:r>
              <a:rPr lang="en-US" sz="24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 and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400" dirty="0"/>
              <a:t> lose their special wildcard abilities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nestable.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4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dirty="0"/>
              <a:t> , containment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dirty="0"/>
              <a:t>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dirty="0"/>
              <a:t>, and negation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1779267"/>
            <a:ext cx="8060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2000" dirty="0"/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2636463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Do I have time to learn this complex scripting language?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1618-9903-4937-8D04-B18596D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76" y="4915532"/>
            <a:ext cx="1628368" cy="161665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B4E1F51-5DAC-4A85-9F9B-3A788557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" y="614160"/>
            <a:ext cx="3343877" cy="6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D9609-20B8-4626-B527-29727845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96AC-8459-4E53-B231-37475E8F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46D8-C58C-445F-85E0-251C9721FC70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EFEC8-298C-43A3-B778-E2A51734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29582-F27E-4444-BE22-72628F33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89" y="1368824"/>
            <a:ext cx="8269822" cy="41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1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7452" cy="2312199"/>
          </a:xfrm>
        </p:spPr>
        <p:txBody>
          <a:bodyPr>
            <a:normAutofit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/>
              <a:t>(Does the Internet agree on a pattern?)</a:t>
            </a:r>
          </a:p>
          <a:p>
            <a:r>
              <a:rPr lang="en-US" dirty="0">
                <a:highlight>
                  <a:srgbClr val="FFFF00"/>
                </a:highlight>
              </a:rPr>
              <a:t>(Can I effectively test the pattern that AI gave back to me?)</a:t>
            </a:r>
          </a:p>
        </p:txBody>
      </p:sp>
    </p:spTree>
    <p:extLst>
      <p:ext uri="{BB962C8B-B14F-4D97-AF65-F5344CB8AC3E}">
        <p14:creationId xmlns:p14="http://schemas.microsoft.com/office/powerpoint/2010/main" val="200052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E4578-B724-4631-9C23-96AF9123C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E8FD82-8B40-499A-96F9-BCD50204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70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 table of metadata for every occurrence of Regex pattern found within string.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Nothing may be returned if no pattern matches exist.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Regex Table-valued Functions (TVFs)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149036" cy="81420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table of metadata, each entry delimited from the original string by the pattern.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Everything will be returned in one row if the delimiter pattern is not found.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38091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5D1036-9C0F-4389-AC39-C2369E45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219065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chemeClr val="bg1"/>
              </a:solidFill>
              <a:highlight>
                <a:srgbClr val="008080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EBFDA-7219-46E9-A54A-5A4CC212C22F}"/>
              </a:ext>
            </a:extLst>
          </p:cNvPr>
          <p:cNvSpPr txBox="1"/>
          <p:nvPr/>
        </p:nvSpPr>
        <p:spPr>
          <a:xfrm>
            <a:off x="997808" y="698842"/>
            <a:ext cx="1069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non-NULL length (even zero)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A8C2AC-C7B8-4E38-9796-CE164DD111DD}"/>
              </a:ext>
            </a:extLst>
          </p:cNvPr>
          <p:cNvGrpSpPr/>
          <p:nvPr/>
        </p:nvGrpSpPr>
        <p:grpSpPr>
          <a:xfrm>
            <a:off x="1763014" y="2108354"/>
            <a:ext cx="8665972" cy="3528414"/>
            <a:chOff x="1763014" y="2108354"/>
            <a:chExt cx="8665972" cy="35284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3680-1C0B-432A-A12F-EB191285C0A0}"/>
                </a:ext>
              </a:extLst>
            </p:cNvPr>
            <p:cNvSpPr txBox="1"/>
            <p:nvPr/>
          </p:nvSpPr>
          <p:spPr>
            <a:xfrm>
              <a:off x="1763014" y="2113784"/>
              <a:ext cx="21626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endParaRPr 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0A4B0-EBC4-46DD-B17D-C8B4D0881359}"/>
                </a:ext>
              </a:extLst>
            </p:cNvPr>
            <p:cNvSpPr txBox="1"/>
            <p:nvPr/>
          </p:nvSpPr>
          <p:spPr>
            <a:xfrm>
              <a:off x="1763014" y="3429000"/>
              <a:ext cx="2502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746BDB-8141-4420-9DB7-721FF2068349}"/>
                </a:ext>
              </a:extLst>
            </p:cNvPr>
            <p:cNvSpPr txBox="1"/>
            <p:nvPr/>
          </p:nvSpPr>
          <p:spPr>
            <a:xfrm>
              <a:off x="7786106" y="2108354"/>
              <a:ext cx="23369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82DC5-A72F-4331-B9C1-00744EBF22AE}"/>
                </a:ext>
              </a:extLst>
            </p:cNvPr>
            <p:cNvSpPr txBox="1"/>
            <p:nvPr/>
          </p:nvSpPr>
          <p:spPr>
            <a:xfrm>
              <a:off x="1765583" y="4744216"/>
              <a:ext cx="24286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 </a:t>
              </a:r>
              <a:endParaRPr lang="en-US" sz="28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6BBA3-017A-4FB5-AA6E-94CCDBDC6552}"/>
                </a:ext>
              </a:extLst>
            </p:cNvPr>
            <p:cNvSpPr txBox="1"/>
            <p:nvPr/>
          </p:nvSpPr>
          <p:spPr>
            <a:xfrm>
              <a:off x="2688928" y="2637004"/>
              <a:ext cx="140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end)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9008-0721-4BCE-99B6-128FA7C0983A}"/>
                </a:ext>
              </a:extLst>
            </p:cNvPr>
            <p:cNvSpPr txBox="1"/>
            <p:nvPr/>
          </p:nvSpPr>
          <p:spPr>
            <a:xfrm>
              <a:off x="2355171" y="3947164"/>
              <a:ext cx="204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beginning)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91CBB-4FC0-4EE5-8918-81EAD8CEA6BF}"/>
                </a:ext>
              </a:extLst>
            </p:cNvPr>
            <p:cNvSpPr txBox="1"/>
            <p:nvPr/>
          </p:nvSpPr>
          <p:spPr>
            <a:xfrm>
              <a:off x="2454202" y="5267436"/>
              <a:ext cx="1962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outsides)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F46DE-2C29-4FFF-8710-96E3646488B9}"/>
                </a:ext>
              </a:extLst>
            </p:cNvPr>
            <p:cNvSpPr txBox="1"/>
            <p:nvPr/>
          </p:nvSpPr>
          <p:spPr>
            <a:xfrm>
              <a:off x="8663680" y="2609665"/>
              <a:ext cx="1765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inside)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62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Learned more than just 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A6702-21BD-4E8C-B76A-558C8216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2E08C-A4FB-418E-9D8E-78F01D98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5686119"/>
            <a:ext cx="4381225" cy="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517E0-661E-444D-9E11-87F14880C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09944" y="1853514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130823</TotalTime>
  <Words>5659</Words>
  <Application>Microsoft Office PowerPoint</Application>
  <PresentationFormat>Widescreen</PresentationFormat>
  <Paragraphs>691</Paragraphs>
  <Slides>68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PowerPoint Presentation</vt:lpstr>
      <vt:lpstr>Should I switch to RegEx?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REGEXP_MATCHES   ( string, RegExPtrn [, flags = 'c']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SSMS Find/Replace</vt:lpstr>
      <vt:lpstr>Demo (if time allows)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222</cp:revision>
  <dcterms:created xsi:type="dcterms:W3CDTF">2023-07-18T22:41:59Z</dcterms:created>
  <dcterms:modified xsi:type="dcterms:W3CDTF">2025-06-17T22:53:10Z</dcterms:modified>
</cp:coreProperties>
</file>